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2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80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19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4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6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5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0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4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3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5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253650"/>
              </p:ext>
            </p:extLst>
          </p:nvPr>
        </p:nvGraphicFramePr>
        <p:xfrm>
          <a:off x="140895" y="131617"/>
          <a:ext cx="11951208" cy="668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02"/>
                <a:gridCol w="4866894"/>
                <a:gridCol w="40965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questions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F0"/>
                          </a:solidFill>
                        </a:rPr>
                        <a:t>Nutrition, food safety and value addition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8015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 Improving HH food and nutrition security, particularly the vulnerable groups (e.g. pregnant women, children, sick people, elderly </a:t>
                      </a:r>
                      <a:r>
                        <a:rPr kumimoji="0" lang="en-US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,) through:</a:t>
                      </a:r>
                    </a:p>
                    <a:p>
                      <a:pPr marL="400050" marR="0" lvl="0" indent="-400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romanUcPeriod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Increased availability, access and consumption of diverse nutritious food</a:t>
                      </a:r>
                    </a:p>
                    <a:p>
                      <a:pPr marL="400050" marR="0" lvl="0" indent="-400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romanUcPeriod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Creating awareness and demand for nutritious and safe food</a:t>
                      </a:r>
                    </a:p>
                    <a:p>
                      <a:pPr marL="400050" marR="0" lvl="0" indent="-400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romanUcPeriod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Improving capacity in good nutrition practices</a:t>
                      </a:r>
                    </a:p>
                    <a:p>
                      <a:pPr marL="400050" marR="0" lvl="0" indent="-400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romanUcPeriod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Mitigation of </a:t>
                      </a:r>
                      <a:r>
                        <a:rPr kumimoji="0" lang="en-US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mycotoxin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contamination</a:t>
                      </a:r>
                    </a:p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Which nutrition sensitive</a:t>
                      </a:r>
                      <a:r>
                        <a:rPr lang="en-US" sz="1600" baseline="0" dirty="0" smtClean="0"/>
                        <a:t> agricultural production practices (combination  of technologies) </a:t>
                      </a:r>
                      <a:r>
                        <a:rPr lang="en-US" sz="1600" dirty="0" smtClean="0"/>
                        <a:t>can reduce the vulnerability of household to food insecurity and poor nutrition?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To what extent can community-based behavioral change communication and community-based behavioral change communication plus agricultural based education of women improved HH food and nutrition status </a:t>
                      </a:r>
                      <a:r>
                        <a:rPr lang="en-US" sz="1600" dirty="0" err="1" smtClean="0"/>
                        <a:t>andwhat</a:t>
                      </a:r>
                      <a:r>
                        <a:rPr lang="en-US" sz="1600" dirty="0" smtClean="0"/>
                        <a:t> are the socio-cultural barriers to improved nutritional practices?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To what extent the efficacy and  carry over effect of Aflasafe</a:t>
                      </a:r>
                      <a:r>
                        <a:rPr lang="en-US" sz="1600" baseline="0" dirty="0" smtClean="0"/>
                        <a:t> strains can reduce the frequency of mycotoxin contamination</a:t>
                      </a:r>
                      <a:endParaRPr lang="en-US" sz="16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How </a:t>
                      </a:r>
                      <a:r>
                        <a:rPr lang="en-US" sz="1600" dirty="0" smtClean="0"/>
                        <a:t>does better access to, control and decision making over agricultural production assets (land, labour, credit, inputs, services etc.) impact  on household nutritional outcome, particularly of the vulnerable groups?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6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 smtClean="0"/>
                        <a:t>1.1 Promote nutrition sensitive agricultural production practices (e.g. home garden, backyard poultry </a:t>
                      </a:r>
                      <a:r>
                        <a:rPr lang="en-US" sz="1600" dirty="0" err="1" smtClean="0"/>
                        <a:t>etc</a:t>
                      </a:r>
                      <a:r>
                        <a:rPr lang="en-US" sz="1600" dirty="0" smtClean="0"/>
                        <a:t>) by women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 smtClean="0"/>
                        <a:t>1.2 Conduct study on household nutrient intake from diverse food sources and impact on nutritional status of women and children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 smtClean="0"/>
                        <a:t>2.1 Develop, test and disseminate training material on nutrition and behavioral change communication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 smtClean="0"/>
                        <a:t>2.2 Capacity building of women to improve their knowledge on nutrition using behavioral change communication (BCC) approach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 smtClean="0"/>
                        <a:t>3.1 Evaluate the </a:t>
                      </a:r>
                      <a:r>
                        <a:rPr lang="en-US" sz="1600" dirty="0" err="1" smtClean="0"/>
                        <a:t>aflasafe</a:t>
                      </a:r>
                      <a:r>
                        <a:rPr lang="en-US" sz="1600" dirty="0" smtClean="0"/>
                        <a:t> product efficacy and its carry over effect on </a:t>
                      </a:r>
                      <a:r>
                        <a:rPr lang="en-US" sz="1600" dirty="0" err="1" smtClean="0"/>
                        <a:t>mycotoxin</a:t>
                      </a:r>
                      <a:r>
                        <a:rPr lang="en-US" sz="1600" dirty="0" smtClean="0"/>
                        <a:t> mitigation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 smtClean="0"/>
                        <a:t>3.2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Sensitization and training on </a:t>
                      </a:r>
                      <a:r>
                        <a:rPr lang="en-US" sz="1600" dirty="0" err="1" smtClean="0"/>
                        <a:t>mycotoxin</a:t>
                      </a:r>
                      <a:r>
                        <a:rPr lang="en-US" sz="1600" dirty="0" smtClean="0"/>
                        <a:t> management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 smtClean="0"/>
                        <a:t>4.1 Diagnostic</a:t>
                      </a:r>
                      <a:r>
                        <a:rPr lang="en-US" sz="1600" baseline="0" dirty="0" smtClean="0"/>
                        <a:t> study of access to productive assets both at household and community level by women and youth and the impact on household nutrition, and make recommendations for equitable access.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aseline="0" dirty="0" smtClean="0"/>
                        <a:t>4.2 Facilitate linkages to input service providers and provide technical guidelines for better use to improve household nutrition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43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7295"/>
              </p:ext>
            </p:extLst>
          </p:nvPr>
        </p:nvGraphicFramePr>
        <p:xfrm>
          <a:off x="128016" y="1332314"/>
          <a:ext cx="11951208" cy="4895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02"/>
                <a:gridCol w="4866894"/>
                <a:gridCol w="4096512"/>
              </a:tblGrid>
              <a:tr h="319209"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questions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 </a:t>
                      </a:r>
                      <a:endParaRPr lang="en-US" dirty="0"/>
                    </a:p>
                  </a:txBody>
                  <a:tcPr/>
                </a:tc>
              </a:tr>
              <a:tr h="319209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F0"/>
                          </a:solidFill>
                        </a:rPr>
                        <a:t>Nutrition, food safety and value addition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846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2. Reducing post-harvest loss and improving shelf life through better pre-harvest, harvest and post-harvest practices</a:t>
                      </a:r>
                    </a:p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Which combination of technology packages can reduce pre-harvest, harvest and post-harvest losses and improve product quality and self life?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aseline="0" dirty="0" smtClean="0"/>
                        <a:t>1.1 Adopt and adapt potential technologies to reduce pre-harvest, harvest and post-harvest losses and contaminations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aseline="0" dirty="0" smtClean="0"/>
                        <a:t>1.2 Evaluate the cost effectiveness of the existing technology packages for potential dissemination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aseline="0" dirty="0" smtClean="0"/>
                        <a:t>1.3 Train extension workers and farmers  in proven </a:t>
                      </a:r>
                      <a:r>
                        <a:rPr lang="en-US" sz="1600" dirty="0" smtClean="0"/>
                        <a:t>post-harvest loss</a:t>
                      </a:r>
                      <a:r>
                        <a:rPr lang="en-US" sz="1600" baseline="0" dirty="0" smtClean="0"/>
                        <a:t> reducing </a:t>
                      </a:r>
                      <a:r>
                        <a:rPr lang="en-US" sz="1600" baseline="0" dirty="0" smtClean="0"/>
                        <a:t>technologies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baseline="0" dirty="0" smtClean="0"/>
                    </a:p>
                  </a:txBody>
                  <a:tcPr/>
                </a:tc>
              </a:tr>
              <a:tr h="18780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smtClean="0">
                          <a:solidFill>
                            <a:srgbClr val="002060"/>
                          </a:solidFill>
                        </a:rPr>
                        <a:t>3. Improve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the market value of agricultural produce through value addition thereby increasing  household income and nutritional value</a:t>
                      </a:r>
                    </a:p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What options/technologies or combination of technologies can add value to crop and livestock products to increase their marketability?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1.1 Adapt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evaluate options/technologies or combination of technologies to add value to crop and livestock products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1.2 Promote 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institutional arrangement to facilitate linkages between smallholder farmers and 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private and public sectors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09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-theme, objectives, research questions and activiti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Template-theme, objectives, research questions and activities</Template>
  <TotalTime>58</TotalTime>
  <Words>488</Words>
  <Application>Microsoft Office PowerPoint</Application>
  <PresentationFormat>Custom</PresentationFormat>
  <Paragraphs>35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Template-theme, objectives, research questions and activities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</dc:creator>
  <cp:lastModifiedBy>Odhong, Jonathan (IITA)</cp:lastModifiedBy>
  <cp:revision>8</cp:revision>
  <dcterms:created xsi:type="dcterms:W3CDTF">2016-02-18T10:05:50Z</dcterms:created>
  <dcterms:modified xsi:type="dcterms:W3CDTF">2016-02-18T11:18:05Z</dcterms:modified>
</cp:coreProperties>
</file>